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97" r:id="rId2"/>
    <p:sldId id="398" r:id="rId3"/>
    <p:sldId id="306" r:id="rId4"/>
    <p:sldId id="307" r:id="rId5"/>
    <p:sldId id="308" r:id="rId6"/>
    <p:sldId id="324" r:id="rId7"/>
    <p:sldId id="331" r:id="rId8"/>
    <p:sldId id="325" r:id="rId9"/>
    <p:sldId id="399" r:id="rId10"/>
    <p:sldId id="403" r:id="rId11"/>
    <p:sldId id="400" r:id="rId12"/>
    <p:sldId id="401" r:id="rId13"/>
    <p:sldId id="402" r:id="rId14"/>
    <p:sldId id="404" r:id="rId15"/>
    <p:sldId id="358" r:id="rId16"/>
    <p:sldId id="405" r:id="rId17"/>
    <p:sldId id="406" r:id="rId18"/>
    <p:sldId id="407" r:id="rId19"/>
    <p:sldId id="350" r:id="rId20"/>
    <p:sldId id="340" r:id="rId21"/>
    <p:sldId id="357" r:id="rId22"/>
    <p:sldId id="349" r:id="rId23"/>
    <p:sldId id="285" r:id="rId24"/>
    <p:sldId id="286" r:id="rId25"/>
    <p:sldId id="293" r:id="rId26"/>
    <p:sldId id="275" r:id="rId27"/>
    <p:sldId id="277" r:id="rId28"/>
    <p:sldId id="292" r:id="rId29"/>
    <p:sldId id="284" r:id="rId30"/>
    <p:sldId id="291" r:id="rId31"/>
    <p:sldId id="287" r:id="rId32"/>
    <p:sldId id="360" r:id="rId33"/>
    <p:sldId id="289" r:id="rId34"/>
    <p:sldId id="290" r:id="rId35"/>
    <p:sldId id="288" r:id="rId36"/>
    <p:sldId id="279" r:id="rId37"/>
    <p:sldId id="280" r:id="rId38"/>
    <p:sldId id="281" r:id="rId39"/>
    <p:sldId id="363" r:id="rId40"/>
    <p:sldId id="302" r:id="rId41"/>
    <p:sldId id="362" r:id="rId42"/>
    <p:sldId id="361" r:id="rId43"/>
    <p:sldId id="364" r:id="rId44"/>
    <p:sldId id="385" r:id="rId45"/>
    <p:sldId id="386" r:id="rId46"/>
    <p:sldId id="368" r:id="rId47"/>
    <p:sldId id="391" r:id="rId48"/>
    <p:sldId id="370" r:id="rId49"/>
    <p:sldId id="389" r:id="rId50"/>
    <p:sldId id="393" r:id="rId51"/>
    <p:sldId id="371" r:id="rId52"/>
    <p:sldId id="283" r:id="rId5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F3D9E"/>
    <a:srgbClr val="E24C05"/>
    <a:srgbClr val="CC6600"/>
    <a:srgbClr val="F67B00"/>
    <a:srgbClr val="FF66CC"/>
    <a:srgbClr val="CC0000"/>
    <a:srgbClr val="FF9933"/>
    <a:srgbClr val="0099CC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4567" autoAdjust="0"/>
  </p:normalViewPr>
  <p:slideViewPr>
    <p:cSldViewPr>
      <p:cViewPr varScale="1">
        <p:scale>
          <a:sx n="106" d="100"/>
          <a:sy n="106" d="100"/>
        </p:scale>
        <p:origin x="3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09046E5-F512-4F63-9FD1-5FA1B65028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03052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A2EAE5A-174F-4E1D-BC10-2F3A610A8A53}" type="slidenum">
              <a:rPr lang="en-US" altLang="zh-CN" smtClean="0"/>
              <a:pPr>
                <a:spcBef>
                  <a:spcPct val="0"/>
                </a:spcBef>
              </a:pPr>
              <a:t>29</a:t>
            </a:fld>
            <a:endParaRPr lang="en-US" altLang="zh-CN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5914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70602"/>
      </p:ext>
    </p:extLst>
  </p:cSld>
  <p:clrMapOvr>
    <a:masterClrMapping/>
  </p:clrMapOvr>
  <p:transition advClick="0">
    <p:pull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50654"/>
      </p:ext>
    </p:extLst>
  </p:cSld>
  <p:clrMapOvr>
    <a:masterClrMapping/>
  </p:clrMapOvr>
  <p:transition advClick="0">
    <p:pull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70794"/>
      </p:ext>
    </p:extLst>
  </p:cSld>
  <p:clrMapOvr>
    <a:masterClrMapping/>
  </p:clrMapOvr>
  <p:transition advClick="0">
    <p:pull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82888"/>
      </p:ext>
    </p:extLst>
  </p:cSld>
  <p:clrMapOvr>
    <a:masterClrMapping/>
  </p:clrMapOvr>
  <p:transition advClick="0"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0597"/>
      </p:ext>
    </p:extLst>
  </p:cSld>
  <p:clrMapOvr>
    <a:masterClrMapping/>
  </p:clrMapOvr>
  <p:transition advClick="0"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120295"/>
      </p:ext>
    </p:extLst>
  </p:cSld>
  <p:clrMapOvr>
    <a:masterClrMapping/>
  </p:clrMapOvr>
  <p:transition advClick="0"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29129"/>
      </p:ext>
    </p:extLst>
  </p:cSld>
  <p:clrMapOvr>
    <a:masterClrMapping/>
  </p:clrMapOvr>
  <p:transition advClick="0">
    <p:pull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84575"/>
      </p:ext>
    </p:extLst>
  </p:cSld>
  <p:clrMapOvr>
    <a:masterClrMapping/>
  </p:clrMapOvr>
  <p:transition advClick="0">
    <p:pull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23460"/>
      </p:ext>
    </p:extLst>
  </p:cSld>
  <p:clrMapOvr>
    <a:masterClrMapping/>
  </p:clrMapOvr>
  <p:transition advClick="0">
    <p:pull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176804"/>
      </p:ext>
    </p:extLst>
  </p:cSld>
  <p:clrMapOvr>
    <a:masterClrMapping/>
  </p:clrMapOvr>
  <p:transition advClick="0">
    <p:pull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985282"/>
      </p:ext>
    </p:extLst>
  </p:cSld>
  <p:clrMapOvr>
    <a:masterClrMapping/>
  </p:clrMapOvr>
  <p:transition advClick="0">
    <p:pull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69652"/>
      </p:ext>
    </p:extLst>
  </p:cSld>
  <p:clrMapOvr>
    <a:masterClrMapping/>
  </p:clrMapOvr>
  <p:transition advClick="0">
    <p:pull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>
    <p:pull dir="r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/>
        </p:nvSpPr>
        <p:spPr bwMode="auto">
          <a:xfrm>
            <a:off x="899592" y="1484784"/>
            <a:ext cx="7315200" cy="417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600" dirty="0">
                <a:solidFill>
                  <a:srgbClr val="CC3399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从系统的角度看问题，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600" dirty="0">
                <a:solidFill>
                  <a:srgbClr val="CC3399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全面提高自己的综合素质</a:t>
            </a: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3600" dirty="0">
              <a:solidFill>
                <a:srgbClr val="FFFF66"/>
              </a:solidFill>
              <a:latin typeface="隶书" pitchFamily="49" charset="-122"/>
              <a:ea typeface="隶书" pitchFamily="49" charset="-122"/>
            </a:endParaRPr>
          </a:p>
          <a:p>
            <a:pPr algn="ctr" eaLnBrk="1" hangingPunct="1">
              <a:spcBef>
                <a:spcPts val="600"/>
              </a:spcBef>
              <a:defRPr/>
            </a:pPr>
            <a:r>
              <a:rPr lang="zh-CN" altLang="en-US" sz="3600" dirty="0">
                <a:solidFill>
                  <a:srgbClr val="0070C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张晨曦</a:t>
            </a:r>
            <a:endParaRPr lang="en-US" altLang="zh-CN" sz="3600" dirty="0">
              <a:solidFill>
                <a:srgbClr val="0070C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sz="2400" b="1" dirty="0">
              <a:solidFill>
                <a:srgbClr val="0070C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ts val="2400"/>
              </a:spcBef>
              <a:defRPr/>
            </a:pPr>
            <a:r>
              <a:rPr lang="zh-CN" altLang="en-US" sz="2400" b="1" dirty="0" smtClean="0">
                <a:solidFill>
                  <a:srgbClr val="0070C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同济大学软件学院</a:t>
            </a:r>
            <a:endParaRPr lang="zh-CN" altLang="en-US" sz="2400" b="1" dirty="0">
              <a:solidFill>
                <a:srgbClr val="0070C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1953313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44144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703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9171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79700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190"/>
            <a:ext cx="9144000" cy="61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12937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10" y="0"/>
            <a:ext cx="5097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65546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066800" y="1295400"/>
            <a:ext cx="71628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en-US" b="1" dirty="0">
              <a:solidFill>
                <a:srgbClr val="E24C05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lnSpc>
                <a:spcPct val="160000"/>
              </a:lnSpc>
              <a:spcBef>
                <a:spcPts val="18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上大学是为了什么？</a:t>
            </a:r>
          </a:p>
          <a:p>
            <a:pPr eaLnBrk="1" hangingPunct="1">
              <a:lnSpc>
                <a:spcPct val="130000"/>
              </a:lnSpc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大学</a:t>
            </a:r>
            <a:r>
              <a:rPr lang="en-US" altLang="zh-CN" dirty="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年里要学到什么？</a:t>
            </a:r>
          </a:p>
          <a:p>
            <a:pPr eaLnBrk="1" hangingPunct="1">
              <a:lnSpc>
                <a:spcPct val="130000"/>
              </a:lnSpc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成才？什么才？如何成才？</a:t>
            </a:r>
          </a:p>
          <a:p>
            <a:pPr eaLnBrk="1" hangingPunct="1">
              <a:lnSpc>
                <a:spcPct val="130000"/>
              </a:lnSpc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将来：研究员？教师？老板？程序员？</a:t>
            </a:r>
            <a:r>
              <a:rPr lang="en-US" altLang="zh-CN" dirty="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CTO</a:t>
            </a:r>
            <a:r>
              <a:rPr lang="zh-CN" altLang="en-US" dirty="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  <a:p>
            <a:pPr eaLnBrk="1" hangingPunct="1">
              <a:lnSpc>
                <a:spcPct val="130000"/>
              </a:lnSpc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更好的工作，更好的生活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FFCCFF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楷体_GB2312"/>
                <a:ea typeface="楷体_GB2312"/>
                <a:cs typeface="楷体_GB2312"/>
              </a:rPr>
              <a:t>     </a:t>
            </a:r>
            <a:r>
              <a:rPr lang="zh-CN" altLang="en-US" sz="2400" b="1" dirty="0">
                <a:solidFill>
                  <a:srgbClr val="40458C"/>
                </a:solidFill>
                <a:latin typeface="楷体_GB2312"/>
                <a:ea typeface="楷体_GB2312"/>
                <a:cs typeface="楷体_GB2312"/>
              </a:rPr>
              <a:t>  </a:t>
            </a:r>
            <a:r>
              <a:rPr lang="zh-CN" altLang="en-US" b="1" dirty="0">
                <a:solidFill>
                  <a:srgbClr val="E24C05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楷体_GB2312"/>
              </a:rPr>
              <a:t>做自己喜欢做的事情，高收入，能发挥自己的才能，对社会有贡献。</a:t>
            </a:r>
          </a:p>
        </p:txBody>
      </p:sp>
      <p:sp>
        <p:nvSpPr>
          <p:cNvPr id="3" name="Rectangle 2"/>
          <p:cNvSpPr/>
          <p:nvPr/>
        </p:nvSpPr>
        <p:spPr>
          <a:xfrm>
            <a:off x="2828026" y="1285860"/>
            <a:ext cx="3672800" cy="5847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一、认真思考（</a:t>
            </a:r>
            <a:r>
              <a:rPr lang="en-US" altLang="zh-CN" sz="320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320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en-US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8201025" y="5783263"/>
            <a:ext cx="40005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" name="Rectangle 3"/>
          <p:cNvSpPr/>
          <p:nvPr/>
        </p:nvSpPr>
        <p:spPr>
          <a:xfrm>
            <a:off x="2958406" y="3192039"/>
            <a:ext cx="3478125" cy="250530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spAutoFit/>
          </a:bodyPr>
          <a:lstStyle/>
          <a:p>
            <a:pPr marL="381000" indent="-38100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CF3D9E"/>
                </a:solidFill>
                <a:latin typeface="黑体" pitchFamily="49" charset="-122"/>
                <a:ea typeface="黑体" pitchFamily="49" charset="-122"/>
              </a:rPr>
              <a:t>不是基本知识输入</a:t>
            </a:r>
            <a:endParaRPr lang="en-US" altLang="zh-CN" sz="3200" dirty="0">
              <a:solidFill>
                <a:srgbClr val="CF3D9E"/>
              </a:solidFill>
              <a:latin typeface="黑体" pitchFamily="49" charset="-122"/>
              <a:ea typeface="黑体" pitchFamily="49" charset="-122"/>
            </a:endParaRPr>
          </a:p>
          <a:p>
            <a:pPr marL="381000" indent="-38100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CF3D9E"/>
                </a:solidFill>
                <a:latin typeface="黑体" pitchFamily="49" charset="-122"/>
                <a:ea typeface="黑体" pitchFamily="49" charset="-122"/>
              </a:rPr>
              <a:t>不是基本课程要求</a:t>
            </a:r>
            <a:endParaRPr lang="en-US" altLang="zh-CN" sz="3200" dirty="0">
              <a:solidFill>
                <a:srgbClr val="CF3D9E"/>
              </a:solidFill>
              <a:latin typeface="黑体" pitchFamily="49" charset="-122"/>
              <a:ea typeface="黑体" pitchFamily="49" charset="-122"/>
            </a:endParaRPr>
          </a:p>
          <a:p>
            <a:pPr marL="381000" indent="-38100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CF3D9E"/>
                </a:solidFill>
                <a:latin typeface="黑体" pitchFamily="49" charset="-122"/>
                <a:ea typeface="黑体" pitchFamily="49" charset="-122"/>
              </a:rPr>
              <a:t>而是基本能力产出</a:t>
            </a:r>
          </a:p>
        </p:txBody>
      </p:sp>
      <p:sp>
        <p:nvSpPr>
          <p:cNvPr id="6" name="Rectangle 3"/>
          <p:cNvSpPr/>
          <p:nvPr/>
        </p:nvSpPr>
        <p:spPr>
          <a:xfrm>
            <a:off x="2004151" y="1535855"/>
            <a:ext cx="5386635" cy="71038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spAutoFit/>
          </a:bodyPr>
          <a:lstStyle/>
          <a:p>
            <a:pPr marL="381000" indent="-38100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3600" dirty="0">
                <a:solidFill>
                  <a:srgbClr val="008AF2"/>
                </a:solidFill>
                <a:latin typeface="黑体" pitchFamily="49" charset="-122"/>
                <a:ea typeface="黑体" pitchFamily="49" charset="-122"/>
              </a:rPr>
              <a:t>把目前的</a:t>
            </a:r>
            <a:r>
              <a:rPr lang="en-US" altLang="zh-CN" sz="3600" dirty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CBE</a:t>
            </a:r>
            <a:r>
              <a:rPr lang="zh-CN" altLang="en-US" sz="3600" dirty="0">
                <a:solidFill>
                  <a:srgbClr val="008AF2"/>
                </a:solidFill>
                <a:latin typeface="黑体" pitchFamily="49" charset="-122"/>
                <a:ea typeface="黑体" pitchFamily="49" charset="-122"/>
              </a:rPr>
              <a:t>改为</a:t>
            </a:r>
            <a:r>
              <a:rPr lang="en-US" altLang="zh-CN" sz="3600" dirty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OBE</a:t>
            </a: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1925638" y="2547938"/>
            <a:ext cx="55435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 </a:t>
            </a:r>
            <a:r>
              <a:rPr lang="en-US" altLang="zh-CN">
                <a:solidFill>
                  <a:srgbClr val="0067B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 Curriculum   </a:t>
            </a:r>
            <a:r>
              <a:rPr lang="en-US" altLang="zh-CN">
                <a:solidFill>
                  <a:srgbClr val="FF6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 </a:t>
            </a:r>
            <a:r>
              <a:rPr lang="en-US" altLang="zh-CN">
                <a:solidFill>
                  <a:srgbClr val="0067B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 Outcome</a:t>
            </a:r>
            <a:endParaRPr lang="zh-CN" altLang="en-US">
              <a:solidFill>
                <a:srgbClr val="0067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29305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7956550" y="5732463"/>
            <a:ext cx="431800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Rectangle 3"/>
          <p:cNvSpPr/>
          <p:nvPr/>
        </p:nvSpPr>
        <p:spPr>
          <a:xfrm>
            <a:off x="3094275" y="1844824"/>
            <a:ext cx="2808312" cy="77905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marL="381000" indent="-38100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4000" dirty="0">
                <a:solidFill>
                  <a:srgbClr val="CF3D9E"/>
                </a:solidFill>
                <a:latin typeface="黑体" pitchFamily="49" charset="-122"/>
                <a:ea typeface="黑体" pitchFamily="49" charset="-122"/>
              </a:rPr>
              <a:t>重 点</a:t>
            </a:r>
            <a:endParaRPr lang="en-US" altLang="zh-CN" sz="4000" dirty="0">
              <a:solidFill>
                <a:srgbClr val="CF3D9E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267744" y="2924944"/>
            <a:ext cx="4680520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ctr" eaLnBrk="1" hangingPunct="1">
              <a:lnSpc>
                <a:spcPct val="170000"/>
              </a:lnSpc>
              <a:defRPr/>
            </a:pPr>
            <a:r>
              <a:rPr lang="zh-CN" altLang="en-US" sz="4000" dirty="0">
                <a:solidFill>
                  <a:srgbClr val="008AF2"/>
                </a:solidFill>
                <a:latin typeface="华文隶书" pitchFamily="2" charset="-122"/>
                <a:ea typeface="华文隶书" pitchFamily="2" charset="-122"/>
              </a:rPr>
              <a:t>面向复杂工程问题</a:t>
            </a:r>
            <a:endParaRPr lang="en-US" altLang="zh-CN" sz="4000" dirty="0">
              <a:solidFill>
                <a:srgbClr val="008AF2"/>
              </a:solidFill>
              <a:latin typeface="华文隶书" pitchFamily="2" charset="-122"/>
              <a:ea typeface="华文隶书" pitchFamily="2" charset="-122"/>
            </a:endParaRPr>
          </a:p>
          <a:p>
            <a:pPr algn="ctr" eaLnBrk="1" hangingPunct="1">
              <a:lnSpc>
                <a:spcPct val="170000"/>
              </a:lnSpc>
              <a:defRPr/>
            </a:pPr>
            <a:r>
              <a:rPr lang="zh-CN" altLang="en-US" sz="4000" dirty="0">
                <a:solidFill>
                  <a:srgbClr val="008AF2"/>
                </a:solidFill>
                <a:latin typeface="华文隶书" pitchFamily="2" charset="-122"/>
                <a:ea typeface="华文隶书" pitchFamily="2" charset="-122"/>
              </a:rPr>
              <a:t>能够</a:t>
            </a:r>
            <a:r>
              <a:rPr lang="en-US" altLang="zh-CN" sz="4000" dirty="0">
                <a:solidFill>
                  <a:srgbClr val="008AF2"/>
                </a:solidFill>
                <a:latin typeface="华文隶书" pitchFamily="2" charset="-122"/>
                <a:ea typeface="华文隶书" pitchFamily="2" charset="-122"/>
              </a:rPr>
              <a:t>…</a:t>
            </a:r>
            <a:endParaRPr lang="zh-CN" altLang="en-US" sz="4000" dirty="0">
              <a:solidFill>
                <a:srgbClr val="008AF2"/>
              </a:solidFill>
              <a:latin typeface="华文隶书" pitchFamily="2" charset="-122"/>
              <a:ea typeface="华文隶书" pitchFamily="2" charset="-122"/>
            </a:endParaRPr>
          </a:p>
          <a:p>
            <a:pPr eaLnBrk="1" hangingPunct="1">
              <a:lnSpc>
                <a:spcPct val="170000"/>
              </a:lnSpc>
              <a:defRPr/>
            </a:pPr>
            <a:endParaRPr lang="en-US" altLang="zh-CN" sz="4000" dirty="0">
              <a:solidFill>
                <a:srgbClr val="D454A9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707838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9159875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352132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871562" y="2662238"/>
            <a:ext cx="72009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marL="381000" indent="-381000" algn="ctr" eaLnBrk="1" hangingPunct="1">
              <a:spcBef>
                <a:spcPct val="50000"/>
              </a:spcBef>
              <a:defRPr/>
            </a:pPr>
            <a:r>
              <a:rPr lang="zh-CN" altLang="en-US" sz="4000" dirty="0">
                <a:solidFill>
                  <a:srgbClr val="E24C05"/>
                </a:solidFill>
                <a:latin typeface="黑体" pitchFamily="2" charset="-122"/>
                <a:ea typeface="黑体" pitchFamily="2" charset="-122"/>
              </a:rPr>
              <a:t>目标</a:t>
            </a:r>
            <a:r>
              <a:rPr lang="zh-CN" altLang="en-US" sz="4000" dirty="0">
                <a:solidFill>
                  <a:srgbClr val="EBFF3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4000" dirty="0">
                <a:solidFill>
                  <a:srgbClr val="40458C"/>
                </a:solidFill>
                <a:latin typeface="黑体" pitchFamily="2" charset="-122"/>
                <a:ea typeface="黑体" pitchFamily="2" charset="-122"/>
              </a:rPr>
              <a:t>+</a:t>
            </a:r>
            <a:r>
              <a:rPr lang="en-US" altLang="zh-CN" sz="40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33CC33"/>
                </a:solidFill>
                <a:latin typeface="黑体" pitchFamily="2" charset="-122"/>
                <a:ea typeface="黑体" pitchFamily="2" charset="-122"/>
              </a:rPr>
              <a:t>勤奋</a:t>
            </a:r>
            <a:r>
              <a:rPr lang="zh-CN" altLang="en-US" sz="4000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4000" dirty="0">
                <a:solidFill>
                  <a:srgbClr val="40458C"/>
                </a:solidFill>
                <a:latin typeface="黑体" pitchFamily="2" charset="-122"/>
                <a:ea typeface="黑体" pitchFamily="2" charset="-122"/>
              </a:rPr>
              <a:t>+</a:t>
            </a:r>
            <a:r>
              <a:rPr lang="en-US" altLang="zh-CN" sz="4000" dirty="0">
                <a:solidFill>
                  <a:srgbClr val="EBFF31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4000" dirty="0">
                <a:solidFill>
                  <a:srgbClr val="FF3399"/>
                </a:solidFill>
                <a:latin typeface="黑体" pitchFamily="2" charset="-122"/>
                <a:ea typeface="黑体" pitchFamily="2" charset="-122"/>
              </a:rPr>
              <a:t>激情</a:t>
            </a:r>
          </a:p>
          <a:p>
            <a:pPr marL="381000" indent="-381000" algn="ctr" eaLnBrk="1" hangingPunct="1">
              <a:spcBef>
                <a:spcPct val="50000"/>
              </a:spcBef>
              <a:defRPr/>
            </a:pPr>
            <a:endParaRPr lang="zh-CN" altLang="en-US" b="1" dirty="0">
              <a:solidFill>
                <a:srgbClr val="69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ChangeArrowheads="1"/>
          </p:cNvSpPr>
          <p:nvPr/>
        </p:nvSpPr>
        <p:spPr bwMode="auto">
          <a:xfrm>
            <a:off x="971600" y="2492896"/>
            <a:ext cx="7481894" cy="228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eaLnBrk="1" hangingPunct="1">
              <a:lnSpc>
                <a:spcPct val="170000"/>
              </a:lnSpc>
              <a:defRPr/>
            </a:pPr>
            <a:r>
              <a:rPr lang="zh-CN" altLang="en-US" dirty="0">
                <a:solidFill>
                  <a:srgbClr val="CF3D9E"/>
                </a:solidFill>
                <a:latin typeface="华文隶书" pitchFamily="2" charset="-122"/>
                <a:ea typeface="华文隶书" pitchFamily="2" charset="-122"/>
              </a:rPr>
              <a:t>一个方案、一种架构、一种机制，如果给人以简洁美、线条美、或层次美的感觉，那么她往往就是好的。</a:t>
            </a:r>
            <a:endParaRPr lang="en-US" altLang="zh-CN" dirty="0">
              <a:solidFill>
                <a:srgbClr val="CF3D9E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99792" y="1268760"/>
            <a:ext cx="3571900" cy="93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eaLnBrk="1" hangingPunct="1">
              <a:lnSpc>
                <a:spcPct val="170000"/>
              </a:lnSpc>
              <a:defRPr/>
            </a:pPr>
            <a:r>
              <a:rPr lang="zh-CN" altLang="en-US" sz="3600" dirty="0">
                <a:solidFill>
                  <a:srgbClr val="008AF2"/>
                </a:solidFill>
                <a:latin typeface="华文隶书" pitchFamily="2" charset="-122"/>
                <a:ea typeface="华文隶书" pitchFamily="2" charset="-122"/>
              </a:rPr>
              <a:t>美学修养很重要</a:t>
            </a:r>
            <a:endParaRPr lang="en-US" altLang="zh-CN" sz="3600" dirty="0">
              <a:solidFill>
                <a:srgbClr val="D454A9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314230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ChangeArrowheads="1"/>
          </p:cNvSpPr>
          <p:nvPr/>
        </p:nvSpPr>
        <p:spPr bwMode="auto">
          <a:xfrm>
            <a:off x="1547813" y="1916113"/>
            <a:ext cx="6624637" cy="1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eaLnBrk="1" hangingPunct="1">
              <a:lnSpc>
                <a:spcPct val="170000"/>
              </a:lnSpc>
              <a:defRPr/>
            </a:pPr>
            <a:r>
              <a:rPr lang="zh-CN" altLang="en-US" sz="3200" dirty="0">
                <a:solidFill>
                  <a:srgbClr val="FF66CC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做任何一件事情，要获得成功，就要投入激情，做到极致，力求完美！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066800" y="2393950"/>
            <a:ext cx="71628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FFCCFF"/>
              </a:buClr>
              <a:buSzPct val="75000"/>
              <a:buFont typeface="Wingdings" panose="05000000000000000000" pitchFamily="2" charset="2"/>
              <a:buChar char="q"/>
            </a:pPr>
            <a:endParaRPr lang="en-US" altLang="zh-CN" b="1">
              <a:solidFill>
                <a:srgbClr val="FFFF66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最重要的一点：</a:t>
            </a: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学会自学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学会如何做事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学会如何在竞争激烈的环境中生存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建立</a:t>
            </a: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稳固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的心理架构</a:t>
            </a:r>
          </a:p>
        </p:txBody>
      </p:sp>
      <p:sp>
        <p:nvSpPr>
          <p:cNvPr id="3" name="Rectangle 2"/>
          <p:cNvSpPr/>
          <p:nvPr/>
        </p:nvSpPr>
        <p:spPr>
          <a:xfrm>
            <a:off x="2685149" y="1785926"/>
            <a:ext cx="3672801" cy="6417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marL="381000" indent="-38100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二、认真思考（</a:t>
            </a:r>
            <a:r>
              <a:rPr lang="en-US" altLang="zh-CN" sz="320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320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）</a:t>
            </a:r>
            <a:endParaRPr lang="zh-CN" altLang="en-US" b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2339975" y="1901825"/>
            <a:ext cx="21590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50000"/>
              </a:spcBef>
            </a:pPr>
            <a:endParaRPr lang="en-US" altLang="zh-CN" b="1">
              <a:solidFill>
                <a:schemeClr val="hlink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英语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心理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美学</a:t>
            </a: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5364163" y="1901825"/>
            <a:ext cx="21590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50000"/>
              </a:spcBef>
            </a:pPr>
            <a:endParaRPr lang="en-US" altLang="zh-CN" b="1">
              <a:solidFill>
                <a:schemeClr val="hlink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考研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出国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创业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1538" y="1571612"/>
            <a:ext cx="2236510" cy="64171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marL="381000" indent="-38100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CC00CC"/>
                </a:solidFill>
                <a:latin typeface="黑体" pitchFamily="49" charset="-122"/>
                <a:ea typeface="黑体" pitchFamily="49" charset="-122"/>
              </a:rPr>
              <a:t>四大金刚：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7"/>
          <p:cNvSpPr>
            <a:spLocks noChangeArrowheads="1"/>
          </p:cNvSpPr>
          <p:nvPr/>
        </p:nvSpPr>
        <p:spPr bwMode="auto">
          <a:xfrm>
            <a:off x="1066800" y="2016125"/>
            <a:ext cx="71628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ct val="3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站得高，看得远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系统的视角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层次结构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“自顶向下”的思维方式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抽象思维   （例如：硬件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软件？）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创新思维和创新能力</a:t>
            </a:r>
          </a:p>
        </p:txBody>
      </p:sp>
      <p:sp>
        <p:nvSpPr>
          <p:cNvPr id="3" name="Rectangle 2"/>
          <p:cNvSpPr/>
          <p:nvPr/>
        </p:nvSpPr>
        <p:spPr>
          <a:xfrm>
            <a:off x="3214678" y="1285860"/>
            <a:ext cx="2646879" cy="5847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marL="381000" indent="-381000" algn="ctr" eaLnBrk="1" hangingPunct="1"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三、新的视角</a:t>
            </a:r>
            <a:endParaRPr lang="zh-CN" altLang="en-US" b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ChangeArrowheads="1"/>
          </p:cNvSpPr>
          <p:nvPr/>
        </p:nvSpPr>
        <p:spPr bwMode="auto">
          <a:xfrm>
            <a:off x="1524000" y="1412875"/>
            <a:ext cx="71628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长远规划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从现在做起，勇于改变自己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日久天长，必有成功的那一天</a:t>
            </a:r>
          </a:p>
        </p:txBody>
      </p:sp>
      <p:sp>
        <p:nvSpPr>
          <p:cNvPr id="39939" name="Text Box 1027"/>
          <p:cNvSpPr txBox="1">
            <a:spLocks noChangeArrowheads="1"/>
          </p:cNvSpPr>
          <p:nvPr/>
        </p:nvSpPr>
        <p:spPr bwMode="auto">
          <a:xfrm>
            <a:off x="1116013" y="4241800"/>
            <a:ext cx="74168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举例：</a:t>
            </a:r>
            <a:r>
              <a:rPr lang="en-US" altLang="zh-CN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2005</a:t>
            </a:r>
            <a:r>
              <a:rPr lang="zh-CN" altLang="en-US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年  英国   </a:t>
            </a:r>
            <a:r>
              <a:rPr lang="en-US" altLang="zh-CN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Alex  </a:t>
            </a:r>
            <a:r>
              <a:rPr lang="zh-CN" altLang="en-US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大学入学缺学费    </a:t>
            </a:r>
            <a:r>
              <a:rPr lang="en-US" altLang="zh-CN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10</a:t>
            </a:r>
            <a:r>
              <a:rPr lang="zh-CN" altLang="en-US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分钟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想法：</a:t>
            </a:r>
            <a:r>
              <a:rPr lang="en-US" altLang="en-US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milliondollarhomepage.com</a:t>
            </a:r>
            <a:endParaRPr lang="en-US" altLang="zh-CN" sz="2400" dirty="0">
              <a:solidFill>
                <a:srgbClr val="E24C05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赚了一百万</a:t>
            </a:r>
            <a:r>
              <a:rPr lang="zh-CN" altLang="en-US" sz="2400" dirty="0" smtClean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美金</a:t>
            </a:r>
            <a:r>
              <a:rPr lang="zh-CN" altLang="en-US" sz="2400" dirty="0">
                <a:solidFill>
                  <a:srgbClr val="E24C0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！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447800" y="1600200"/>
            <a:ext cx="647700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80000"/>
              </a:lnSpc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CC3399"/>
                </a:solidFill>
                <a:latin typeface="宋体" pitchFamily="2" charset="-122"/>
              </a:rPr>
              <a:t>◆</a:t>
            </a:r>
            <a:r>
              <a:rPr lang="en-US" altLang="zh-CN" dirty="0">
                <a:solidFill>
                  <a:srgbClr val="99FF99"/>
                </a:solidFill>
                <a:latin typeface="宋体" pitchFamily="2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要富有幻想，勇于探索</a:t>
            </a:r>
          </a:p>
          <a:p>
            <a:pPr eaLnBrk="1" hangingPunct="1">
              <a:lnSpc>
                <a:spcPct val="180000"/>
              </a:lnSpc>
              <a:defRPr/>
            </a:pPr>
            <a:r>
              <a:rPr lang="zh-CN" altLang="en-US" dirty="0"/>
              <a:t>　   　　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──</a:t>
            </a:r>
            <a:r>
              <a:rPr lang="zh-CN" altLang="en-US" b="1" dirty="0">
                <a:solidFill>
                  <a:srgbClr val="40458C"/>
                </a:solidFill>
                <a:ea typeface="楷体_GB2312" pitchFamily="49" charset="-122"/>
              </a:rPr>
              <a:t>“</a:t>
            </a:r>
            <a:r>
              <a:rPr lang="zh-CN" altLang="en-US" b="1" dirty="0">
                <a:solidFill>
                  <a:srgbClr val="40458C"/>
                </a:solidFill>
                <a:latin typeface="楷体_GB2312" pitchFamily="49" charset="-122"/>
                <a:ea typeface="楷体_GB2312" pitchFamily="49" charset="-122"/>
              </a:rPr>
              <a:t>空中楼阁</a:t>
            </a:r>
            <a:r>
              <a:rPr lang="zh-CN" altLang="en-US" b="1" dirty="0">
                <a:solidFill>
                  <a:srgbClr val="40458C"/>
                </a:solidFill>
                <a:ea typeface="楷体_GB2312" pitchFamily="49" charset="-122"/>
              </a:rPr>
              <a:t>”</a:t>
            </a:r>
            <a:r>
              <a:rPr lang="zh-CN" altLang="en-US" b="1" dirty="0">
                <a:solidFill>
                  <a:srgbClr val="40458C"/>
                </a:solidFill>
                <a:latin typeface="楷体_GB2312" pitchFamily="49" charset="-122"/>
                <a:ea typeface="楷体_GB2312" pitchFamily="49" charset="-122"/>
              </a:rPr>
              <a:t>不可能？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447800" y="3241675"/>
            <a:ext cx="6248400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80000"/>
              </a:lnSpc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CC3399"/>
                </a:solidFill>
                <a:latin typeface="宋体" pitchFamily="2" charset="-122"/>
              </a:rPr>
              <a:t>◆</a:t>
            </a:r>
            <a:r>
              <a:rPr lang="en-US" altLang="zh-CN" dirty="0">
                <a:solidFill>
                  <a:srgbClr val="99FF99"/>
                </a:solidFill>
                <a:latin typeface="宋体" pitchFamily="2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学会把握全局</a:t>
            </a:r>
          </a:p>
          <a:p>
            <a:pPr eaLnBrk="1" hangingPunct="1">
              <a:lnSpc>
                <a:spcPct val="180000"/>
              </a:lnSpc>
              <a:defRPr/>
            </a:pPr>
            <a:r>
              <a:rPr lang="zh-CN" altLang="en-US" dirty="0"/>
              <a:t>　   　　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──</a:t>
            </a:r>
            <a:r>
              <a:rPr lang="zh-CN" altLang="en-US" dirty="0">
                <a:solidFill>
                  <a:srgbClr val="009900"/>
                </a:solidFill>
              </a:rPr>
              <a:t> </a:t>
            </a:r>
            <a:r>
              <a:rPr lang="zh-CN" altLang="en-US" b="1" dirty="0">
                <a:solidFill>
                  <a:srgbClr val="40458C"/>
                </a:solidFill>
                <a:ea typeface="楷体_GB2312" pitchFamily="49" charset="-122"/>
              </a:rPr>
              <a:t>“自顶向下”思维方式</a:t>
            </a:r>
            <a:r>
              <a:rPr lang="zh-CN" altLang="en-US" dirty="0">
                <a:solidFill>
                  <a:srgbClr val="40458C"/>
                </a:solidFill>
              </a:rPr>
              <a:t/>
            </a:r>
            <a:br>
              <a:rPr lang="zh-CN" altLang="en-US" dirty="0">
                <a:solidFill>
                  <a:srgbClr val="40458C"/>
                </a:solidFill>
              </a:rPr>
            </a:br>
            <a:r>
              <a:rPr lang="zh-CN" altLang="en-US" dirty="0">
                <a:solidFill>
                  <a:srgbClr val="40458C"/>
                </a:solidFill>
              </a:rPr>
              <a:t>　  　　</a:t>
            </a:r>
            <a:r>
              <a:rPr lang="zh-CN" altLang="en-US" dirty="0">
                <a:solidFill>
                  <a:srgbClr val="009900"/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──</a:t>
            </a:r>
            <a:r>
              <a:rPr lang="zh-CN" altLang="en-US" dirty="0">
                <a:solidFill>
                  <a:srgbClr val="009900"/>
                </a:solidFill>
              </a:rPr>
              <a:t>   </a:t>
            </a:r>
            <a:r>
              <a:rPr lang="zh-CN" altLang="en-US" b="1" dirty="0">
                <a:solidFill>
                  <a:srgbClr val="40458C"/>
                </a:solidFill>
                <a:ea typeface="楷体_GB2312" pitchFamily="49" charset="-122"/>
              </a:rPr>
              <a:t>层次结构</a:t>
            </a:r>
            <a:endParaRPr lang="zh-CN" altLang="en-US" dirty="0">
              <a:solidFill>
                <a:srgbClr val="40458C"/>
              </a:solidFill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09600" y="1628775"/>
            <a:ext cx="800100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lang="zh-CN" altLang="en-US" sz="3200">
              <a:solidFill>
                <a:srgbClr val="00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rgbClr val="EA00EA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b="1">
                <a:solidFill>
                  <a:srgbClr val="40458C"/>
                </a:solidFill>
                <a:latin typeface="楷体_GB2312"/>
                <a:ea typeface="楷体_GB2312"/>
                <a:cs typeface="楷体_GB2312"/>
              </a:rPr>
              <a:t>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编程高手</a:t>
            </a:r>
          </a:p>
          <a:p>
            <a:pPr eaLnBrk="1" hangingPunct="1">
              <a:spcBef>
                <a:spcPct val="50000"/>
              </a:spcBef>
              <a:buClr>
                <a:srgbClr val="EA00EA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领域专家</a:t>
            </a:r>
          </a:p>
          <a:p>
            <a:pPr eaLnBrk="1" hangingPunct="1">
              <a:spcBef>
                <a:spcPct val="50000"/>
              </a:spcBef>
              <a:buClr>
                <a:srgbClr val="EA00EA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有想法的项目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部门经理</a:t>
            </a:r>
          </a:p>
          <a:p>
            <a:pPr eaLnBrk="1" hangingPunct="1">
              <a:spcBef>
                <a:spcPct val="50000"/>
              </a:spcBef>
              <a:buClr>
                <a:srgbClr val="EA00EA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（总）设计师，系统架构师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5643563" y="3071813"/>
            <a:ext cx="3200400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具体技术和技能</a:t>
            </a:r>
          </a:p>
          <a:p>
            <a:pPr eaLnBrk="1" hangingPunct="1">
              <a:spcBef>
                <a:spcPct val="50000"/>
              </a:spcBef>
            </a:pPr>
            <a:endParaRPr lang="zh-CN" altLang="en-US" dirty="0">
              <a:solidFill>
                <a:srgbClr val="E24C0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总体规划设计能力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ideas</a:t>
            </a: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solidFill>
                <a:srgbClr val="66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71802" y="1629779"/>
            <a:ext cx="2646878" cy="5847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四、人才需求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2243158" y="1479550"/>
            <a:ext cx="5257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FF3300"/>
                </a:solidFill>
                <a:latin typeface="黑体" pitchFamily="2" charset="-122"/>
                <a:ea typeface="黑体" pitchFamily="2" charset="-122"/>
              </a:rPr>
              <a:t>五、全面培养和提高素质</a:t>
            </a:r>
          </a:p>
        </p:txBody>
      </p:sp>
      <p:sp>
        <p:nvSpPr>
          <p:cNvPr id="29701" name="Rectangle 3"/>
          <p:cNvSpPr>
            <a:spLocks noChangeArrowheads="1"/>
          </p:cNvSpPr>
          <p:nvPr/>
        </p:nvSpPr>
        <p:spPr bwMode="auto">
          <a:xfrm>
            <a:off x="1600200" y="2681288"/>
            <a:ext cx="647700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 b="1">
              <a:solidFill>
                <a:srgbClr val="FFFF66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很强的竞争意识和竞争能力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创新精神和能力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听、说、读、写、思、演</a:t>
            </a:r>
          </a:p>
        </p:txBody>
      </p:sp>
      <p:sp>
        <p:nvSpPr>
          <p:cNvPr id="29702" name="Rectangle 4"/>
          <p:cNvSpPr>
            <a:spLocks noChangeArrowheads="1"/>
          </p:cNvSpPr>
          <p:nvPr/>
        </p:nvSpPr>
        <p:spPr bwMode="auto">
          <a:xfrm>
            <a:off x="838200" y="2401888"/>
            <a:ext cx="4471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</a:t>
            </a:r>
            <a:r>
              <a:rPr lang="zh-CN" altLang="en-US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世纪需要什么样的人才？</a:t>
            </a:r>
          </a:p>
        </p:txBody>
      </p:sp>
      <p:sp>
        <p:nvSpPr>
          <p:cNvPr id="29703" name="Rectangle 5"/>
          <p:cNvSpPr>
            <a:spLocks noChangeArrowheads="1"/>
          </p:cNvSpPr>
          <p:nvPr/>
        </p:nvSpPr>
        <p:spPr bwMode="auto">
          <a:xfrm>
            <a:off x="6005513" y="4000500"/>
            <a:ext cx="2066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E24C05"/>
                </a:solidFill>
                <a:latin typeface="楷体_GB2312"/>
                <a:ea typeface="楷体_GB2312"/>
                <a:cs typeface="楷体_GB2312"/>
              </a:rPr>
              <a:t>人文素质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76400" y="1760538"/>
            <a:ext cx="6477000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听：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听到点子上，抓住重点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说：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能说会道，说到点子上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读：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读书，提炼。新想法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写：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写漂亮的报告、策划书等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思：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勤思考，有想法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演：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behavior, outlook, spirit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0"/>
          <p:cNvSpPr>
            <a:spLocks noChangeArrowheads="1"/>
          </p:cNvSpPr>
          <p:nvPr/>
        </p:nvSpPr>
        <p:spPr bwMode="auto">
          <a:xfrm>
            <a:off x="3581400" y="1905000"/>
            <a:ext cx="1828800" cy="3886200"/>
          </a:xfrm>
          <a:prstGeom prst="rect">
            <a:avLst/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31747" name="Rectangle 14"/>
          <p:cNvSpPr>
            <a:spLocks noChangeArrowheads="1"/>
          </p:cNvSpPr>
          <p:nvPr/>
        </p:nvSpPr>
        <p:spPr bwMode="auto">
          <a:xfrm>
            <a:off x="6248400" y="1905000"/>
            <a:ext cx="1828800" cy="3886200"/>
          </a:xfrm>
          <a:prstGeom prst="rect">
            <a:avLst/>
          </a:prstGeom>
          <a:solidFill>
            <a:schemeClr val="tx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graphicFrame>
        <p:nvGraphicFramePr>
          <p:cNvPr id="31748" name="Object 16"/>
          <p:cNvGraphicFramePr>
            <a:graphicFrameLocks noChangeAspect="1"/>
          </p:cNvGraphicFramePr>
          <p:nvPr/>
        </p:nvGraphicFramePr>
        <p:xfrm>
          <a:off x="6227763" y="1916113"/>
          <a:ext cx="1955800" cy="381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5" name="剪辑" r:id="rId4" imgW="1857375" imgH="3995738" progId="MS_ClipArt_Gallery.2">
                  <p:embed/>
                </p:oleObj>
              </mc:Choice>
              <mc:Fallback>
                <p:oleObj name="剪辑" r:id="rId4" imgW="1857375" imgH="3995738" progId="MS_ClipArt_Gallery.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916113"/>
                        <a:ext cx="1955800" cy="38179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17"/>
          <p:cNvGraphicFramePr>
            <a:graphicFrameLocks noChangeAspect="1"/>
          </p:cNvGraphicFramePr>
          <p:nvPr/>
        </p:nvGraphicFramePr>
        <p:xfrm>
          <a:off x="573088" y="1905000"/>
          <a:ext cx="211455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6" name="剪辑" r:id="rId6" imgW="2765425" imgH="6043613" progId="MS_ClipArt_Gallery.2">
                  <p:embed/>
                </p:oleObj>
              </mc:Choice>
              <mc:Fallback>
                <p:oleObj name="剪辑" r:id="rId6" imgW="2765425" imgH="6043613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1905000"/>
                        <a:ext cx="211455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18"/>
          <p:cNvGraphicFramePr>
            <a:graphicFrameLocks noChangeAspect="1"/>
          </p:cNvGraphicFramePr>
          <p:nvPr/>
        </p:nvGraphicFramePr>
        <p:xfrm>
          <a:off x="3733800" y="1905000"/>
          <a:ext cx="1671638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7" name="剪辑" r:id="rId8" imgW="1296063" imgH="3934305" progId="MS_ClipArt_Gallery.2">
                  <p:embed/>
                </p:oleObj>
              </mc:Choice>
              <mc:Fallback>
                <p:oleObj name="剪辑" r:id="rId8" imgW="1296063" imgH="3934305" progId="MS_ClipArt_Gallery.2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905000"/>
                        <a:ext cx="1671638" cy="3857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Text Box 19"/>
          <p:cNvSpPr txBox="1">
            <a:spLocks noChangeArrowheads="1"/>
          </p:cNvSpPr>
          <p:nvPr/>
        </p:nvSpPr>
        <p:spPr bwMode="auto">
          <a:xfrm>
            <a:off x="611188" y="766763"/>
            <a:ext cx="2305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强者生存</a:t>
            </a:r>
          </a:p>
        </p:txBody>
      </p:sp>
      <p:sp>
        <p:nvSpPr>
          <p:cNvPr id="31752" name="Text Box 20"/>
          <p:cNvSpPr txBox="1">
            <a:spLocks noChangeArrowheads="1"/>
          </p:cNvSpPr>
          <p:nvPr/>
        </p:nvSpPr>
        <p:spPr bwMode="auto">
          <a:xfrm>
            <a:off x="3641725" y="766763"/>
            <a:ext cx="2154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适者生存</a:t>
            </a:r>
          </a:p>
        </p:txBody>
      </p:sp>
      <p:sp>
        <p:nvSpPr>
          <p:cNvPr id="31753" name="Text Box 21"/>
          <p:cNvSpPr txBox="1">
            <a:spLocks noChangeArrowheads="1"/>
          </p:cNvSpPr>
          <p:nvPr/>
        </p:nvSpPr>
        <p:spPr bwMode="auto">
          <a:xfrm>
            <a:off x="6248400" y="746125"/>
            <a:ext cx="2427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惶惶者生存</a:t>
            </a:r>
          </a:p>
        </p:txBody>
      </p:sp>
      <p:sp>
        <p:nvSpPr>
          <p:cNvPr id="31754" name="Text Box 22"/>
          <p:cNvSpPr txBox="1">
            <a:spLocks noChangeArrowheads="1"/>
          </p:cNvSpPr>
          <p:nvPr/>
        </p:nvSpPr>
        <p:spPr bwMode="auto">
          <a:xfrm>
            <a:off x="900113" y="6092825"/>
            <a:ext cx="1649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</a:rPr>
              <a:t>农业经济</a:t>
            </a:r>
          </a:p>
        </p:txBody>
      </p:sp>
      <p:sp>
        <p:nvSpPr>
          <p:cNvPr id="31755" name="Text Box 23"/>
          <p:cNvSpPr txBox="1">
            <a:spLocks noChangeArrowheads="1"/>
          </p:cNvSpPr>
          <p:nvPr/>
        </p:nvSpPr>
        <p:spPr bwMode="auto">
          <a:xfrm>
            <a:off x="3810000" y="6096000"/>
            <a:ext cx="1698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</a:rPr>
              <a:t>工业经济</a:t>
            </a:r>
          </a:p>
        </p:txBody>
      </p:sp>
      <p:sp>
        <p:nvSpPr>
          <p:cNvPr id="31756" name="Text Box 24"/>
          <p:cNvSpPr txBox="1">
            <a:spLocks noChangeArrowheads="1"/>
          </p:cNvSpPr>
          <p:nvPr/>
        </p:nvSpPr>
        <p:spPr bwMode="auto">
          <a:xfrm>
            <a:off x="6588125" y="6067425"/>
            <a:ext cx="1763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</a:rPr>
              <a:t>知识经济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027" descr="布达拉宫-新-加工后-1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92150"/>
            <a:ext cx="8964613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428992" y="142852"/>
            <a:ext cx="28813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EB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我的摄影作品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1447800"/>
            <a:ext cx="5521325" cy="442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81000" indent="-381000" eaLnBrk="1" hangingPunct="1"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E24C05"/>
                </a:solidFill>
                <a:latin typeface="黑体" pitchFamily="2" charset="-122"/>
                <a:ea typeface="黑体" pitchFamily="2" charset="-122"/>
              </a:rPr>
              <a:t>全面提高综合能力和素质</a:t>
            </a:r>
          </a:p>
          <a:p>
            <a:pPr marL="381000" indent="-381000"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itchFamily="2" charset="2"/>
              <a:buChar char="q"/>
              <a:defRPr/>
            </a:pPr>
            <a:r>
              <a:rPr lang="en-US" altLang="zh-CN" dirty="0">
                <a:solidFill>
                  <a:srgbClr val="40458C"/>
                </a:solidFill>
                <a:latin typeface="+mn-lt"/>
                <a:ea typeface="黑体" pitchFamily="2" charset="-122"/>
              </a:rPr>
              <a:t>Simple is Beautiful!</a:t>
            </a:r>
          </a:p>
          <a:p>
            <a:pPr marL="381000" indent="-381000"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itchFamily="2" charset="2"/>
              <a:buChar char="q"/>
              <a:defRPr/>
            </a:pPr>
            <a:r>
              <a:rPr lang="en-US" altLang="zh-CN" dirty="0">
                <a:solidFill>
                  <a:srgbClr val="40458C"/>
                </a:solidFill>
                <a:latin typeface="+mn-lt"/>
                <a:ea typeface="黑体" pitchFamily="2" charset="-122"/>
              </a:rPr>
              <a:t>Streamlined is Best!</a:t>
            </a:r>
          </a:p>
          <a:p>
            <a:pPr marL="381000" indent="-381000"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itchFamily="2" charset="2"/>
              <a:buChar char="q"/>
              <a:defRPr/>
            </a:pPr>
            <a:r>
              <a:rPr lang="zh-CN" altLang="en-US" dirty="0">
                <a:solidFill>
                  <a:srgbClr val="40458C"/>
                </a:solidFill>
                <a:latin typeface="+mn-lt"/>
                <a:ea typeface="黑体" pitchFamily="2" charset="-122"/>
              </a:rPr>
              <a:t>提高美学修养</a:t>
            </a:r>
          </a:p>
          <a:p>
            <a:pPr marL="381000" indent="-381000"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itchFamily="2" charset="2"/>
              <a:buChar char="q"/>
              <a:defRPr/>
            </a:pPr>
            <a:r>
              <a:rPr lang="zh-CN" altLang="en-US" dirty="0">
                <a:solidFill>
                  <a:srgbClr val="40458C"/>
                </a:solidFill>
                <a:latin typeface="+mn-lt"/>
                <a:ea typeface="黑体" pitchFamily="2" charset="-122"/>
              </a:rPr>
              <a:t>数学很重要</a:t>
            </a:r>
          </a:p>
          <a:p>
            <a:pPr marL="381000" indent="-381000"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itchFamily="2" charset="2"/>
              <a:buChar char="q"/>
              <a:defRPr/>
            </a:pPr>
            <a:r>
              <a:rPr lang="zh-CN" altLang="en-US" dirty="0">
                <a:solidFill>
                  <a:srgbClr val="40458C"/>
                </a:solidFill>
                <a:latin typeface="+mn-lt"/>
                <a:ea typeface="黑体" pitchFamily="2" charset="-122"/>
              </a:rPr>
              <a:t>人文素质</a:t>
            </a:r>
          </a:p>
          <a:p>
            <a:pPr marL="381000" indent="-381000"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itchFamily="2" charset="2"/>
              <a:buChar char="q"/>
              <a:defRPr/>
            </a:pPr>
            <a:r>
              <a:rPr lang="en-US" altLang="zh-CN" dirty="0">
                <a:solidFill>
                  <a:srgbClr val="40458C"/>
                </a:solidFill>
                <a:latin typeface="+mn-lt"/>
                <a:ea typeface="黑体" pitchFamily="2" charset="-122"/>
              </a:rPr>
              <a:t>… … …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219200" y="2357455"/>
            <a:ext cx="67818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3600" dirty="0">
                <a:solidFill>
                  <a:srgbClr val="FF3399"/>
                </a:solidFill>
                <a:latin typeface="黑体" pitchFamily="2" charset="-122"/>
                <a:ea typeface="黑体" pitchFamily="2" charset="-122"/>
              </a:rPr>
              <a:t>《</a:t>
            </a:r>
            <a:r>
              <a:rPr lang="zh-CN" altLang="en-US" sz="3600" dirty="0">
                <a:solidFill>
                  <a:srgbClr val="FF3399"/>
                </a:solidFill>
                <a:latin typeface="黑体" pitchFamily="2" charset="-122"/>
                <a:ea typeface="黑体" pitchFamily="2" charset="-122"/>
              </a:rPr>
              <a:t>把信送给加西亚</a:t>
            </a:r>
            <a:r>
              <a:rPr lang="en-US" altLang="zh-CN" sz="3600" dirty="0">
                <a:solidFill>
                  <a:srgbClr val="FF3399"/>
                </a:solidFill>
                <a:latin typeface="黑体" pitchFamily="2" charset="-122"/>
                <a:ea typeface="黑体" pitchFamily="2" charset="-122"/>
              </a:rPr>
              <a:t>》</a:t>
            </a: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3600" dirty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A  Message to Garcia</a:t>
            </a:r>
          </a:p>
          <a:p>
            <a:pPr algn="ctr" eaLnBrk="1" hangingPunct="1">
              <a:spcBef>
                <a:spcPct val="50000"/>
              </a:spcBef>
              <a:defRPr/>
            </a:pPr>
            <a:endParaRPr lang="en-US" altLang="zh-CN" sz="3600" dirty="0">
              <a:solidFill>
                <a:srgbClr val="00B0F0"/>
              </a:solidFill>
              <a:latin typeface="黑体" pitchFamily="2" charset="-122"/>
              <a:ea typeface="黑体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[</a:t>
            </a:r>
            <a:r>
              <a:rPr lang="zh-CN" altLang="en-US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美</a:t>
            </a:r>
            <a:r>
              <a:rPr lang="en-US" altLang="zh-CN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] </a:t>
            </a:r>
            <a:r>
              <a:rPr lang="zh-CN" altLang="en-US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阿尔伯特 </a:t>
            </a:r>
            <a:r>
              <a:rPr lang="en-US" altLang="zh-CN" b="1" dirty="0">
                <a:solidFill>
                  <a:srgbClr val="00B0F0"/>
                </a:solidFill>
                <a:ea typeface="楷体_GB2312" pitchFamily="49" charset="-122"/>
              </a:rPr>
              <a:t>·</a:t>
            </a:r>
            <a:r>
              <a:rPr lang="en-US" altLang="zh-CN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哈伯德</a:t>
            </a:r>
          </a:p>
          <a:p>
            <a:pPr algn="ctr" eaLnBrk="1" hangingPunct="1">
              <a:spcBef>
                <a:spcPct val="50000"/>
              </a:spcBef>
              <a:defRPr/>
            </a:pPr>
            <a:endParaRPr lang="zh-CN" altLang="en-US" dirty="0">
              <a:solidFill>
                <a:srgbClr val="66FFFF"/>
              </a:solidFill>
              <a:ea typeface="黑体" pitchFamily="2" charset="-122"/>
            </a:endParaRP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533400" y="1457325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ea typeface="楷体_GB2312"/>
                <a:cs typeface="楷体_GB2312"/>
              </a:rPr>
              <a:t>强力推荐：</a:t>
            </a:r>
          </a:p>
        </p:txBody>
      </p:sp>
      <p:sp>
        <p:nvSpPr>
          <p:cNvPr id="34822" name="Text Box 5"/>
          <p:cNvSpPr txBox="1">
            <a:spLocks noChangeArrowheads="1"/>
          </p:cNvSpPr>
          <p:nvPr/>
        </p:nvSpPr>
        <p:spPr bwMode="auto">
          <a:xfrm>
            <a:off x="5367338" y="1460500"/>
            <a:ext cx="37052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ea typeface="楷体_GB2312"/>
                <a:cs typeface="楷体_GB2312"/>
              </a:rPr>
              <a:t>一本很重要的小册子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714375" y="1484313"/>
            <a:ext cx="7872413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  <a:r>
              <a:rPr lang="zh-CN" altLang="en-US" sz="3200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世纪末  美西战争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美国总统必须立即与加西亚取得联系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罗文接过信之后，并没有问：“他在什么地方？”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罗文圆满地完成了任务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忠于上级的托付，迅速地采取行动，全力以赴地完成任务。</a:t>
            </a:r>
          </a:p>
          <a:p>
            <a:pPr eaLnBrk="1" hangingPunct="1">
              <a:spcBef>
                <a:spcPct val="50000"/>
              </a:spcBef>
            </a:pPr>
            <a:endParaRPr lang="zh-CN" altLang="en-US">
              <a:solidFill>
                <a:srgbClr val="FFF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1066800" y="1143000"/>
            <a:ext cx="7543800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主动性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主动就是</a:t>
            </a: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不用别人告诉你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，你就能出色地完成工作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次之，就是别人</a:t>
            </a: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告诉了你一次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再次之，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 </a:t>
            </a: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两次</a:t>
            </a:r>
            <a:r>
              <a:rPr lang="zh-CN" altLang="en-US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更次之，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 </a:t>
            </a: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形势所迫</a:t>
            </a:r>
            <a:r>
              <a:rPr lang="zh-CN" altLang="en-US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追着他，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告诉他 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r>
              <a:rPr lang="en-US" altLang="zh-CN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>
                <a:solidFill>
                  <a:srgbClr val="FF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盯着他做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，他也不会把事情做好 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447800" y="1295400"/>
            <a:ext cx="7543800" cy="31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主要目录</a:t>
            </a:r>
            <a:endParaRPr lang="zh-CN" altLang="en-US" b="1">
              <a:solidFill>
                <a:srgbClr val="E24C05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要做就要做到最好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不要被动服从，而要主动开拓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拒绝平庸，选择卓越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成功是一种心态 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371600" y="4876800"/>
            <a:ext cx="320040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ea typeface="黑体" panose="02010609060101010101" pitchFamily="49" charset="-122"/>
              </a:rPr>
              <a:t>优秀是一种习惯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bg1"/>
                </a:solidFill>
                <a:ea typeface="楷体_GB2312"/>
                <a:cs typeface="楷体_GB2312"/>
              </a:rPr>
              <a:t>       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亚里士多德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2667000" y="2362200"/>
            <a:ext cx="4495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6000" dirty="0">
                <a:solidFill>
                  <a:srgbClr val="FF66CC"/>
                </a:solidFill>
                <a:ea typeface="黑体" pitchFamily="2" charset="-122"/>
              </a:rPr>
              <a:t>竭尽全力！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990600" y="1600200"/>
            <a:ext cx="78486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73FFFF"/>
              </a:buClr>
              <a:buFontTx/>
              <a:buChar char="•"/>
            </a:pPr>
            <a:endParaRPr lang="en-US" altLang="zh-CN" b="1">
              <a:solidFill>
                <a:srgbClr val="F3FF83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rgbClr val="F3FF83"/>
                </a:solidFill>
                <a:latin typeface="楷体_GB2312"/>
                <a:ea typeface="楷体_GB2312"/>
                <a:cs typeface="楷体_GB2312"/>
              </a:rPr>
              <a:t>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很好的团队合作精神 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（单干？难！）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有抱负、有理想   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（不想干一番事业？）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善于把握全局，思路清晰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（不要迷迷糊糊  </a:t>
            </a:r>
            <a:b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过日子）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有“献身”精神，不急于求成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（埋头耕耘，为的是未来更好的收获）</a:t>
            </a:r>
          </a:p>
          <a:p>
            <a:pPr eaLnBrk="1" hangingPunct="1"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endParaRPr lang="zh-CN" altLang="en-US" b="1">
              <a:solidFill>
                <a:schemeClr val="bg1"/>
              </a:solidFill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rgbClr val="73FFFF"/>
              </a:buClr>
            </a:pPr>
            <a:endParaRPr lang="zh-CN" altLang="en-US" b="1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357554" y="1357298"/>
            <a:ext cx="30813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FF3300"/>
                </a:solidFill>
                <a:ea typeface="黑体" pitchFamily="2" charset="-122"/>
              </a:rPr>
              <a:t>六、几点建议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990600" y="685800"/>
            <a:ext cx="7924800" cy="663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FF66"/>
                </a:solidFill>
                <a:latin typeface="楷体_GB2312"/>
                <a:ea typeface="楷体_GB2312"/>
                <a:cs typeface="楷体_GB2312"/>
              </a:rPr>
              <a:t>       </a:t>
            </a:r>
            <a:endParaRPr lang="en-US" altLang="zh-CN" b="1">
              <a:solidFill>
                <a:srgbClr val="FFFF00"/>
              </a:solidFill>
              <a:ea typeface="楷体_GB2312"/>
              <a:cs typeface="楷体_GB231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rgbClr val="FFFF00"/>
                </a:solidFill>
                <a:latin typeface="楷体_GB2312"/>
                <a:ea typeface="楷体_GB2312"/>
                <a:cs typeface="楷体_GB2312"/>
              </a:rPr>
              <a:t> </a:t>
            </a:r>
            <a:r>
              <a:rPr lang="en-US" altLang="zh-CN" b="1">
                <a:solidFill>
                  <a:srgbClr val="F3FF83"/>
                </a:solidFill>
                <a:ea typeface="楷体_GB2312"/>
                <a:cs typeface="楷体_GB2312"/>
              </a:rPr>
              <a:t>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吃苦耐劳  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（除非你是天才！）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（铁棒磨成针）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“顶天立地”，能上能下            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</a:pP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36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行，行行出状元！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正确评估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自己  （人最难的是战胜自己）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一丝不苟、精益求精   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（绣花）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善于表达自己   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（你不说，别人怎么知道？）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Char char="q"/>
            </a:pPr>
            <a:endParaRPr lang="zh-CN" altLang="en-US" b="1">
              <a:solidFill>
                <a:schemeClr val="bg1"/>
              </a:solidFill>
              <a:ea typeface="仿宋_GB2312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73FFFF"/>
              </a:buClr>
            </a:pPr>
            <a:endParaRPr lang="zh-CN" altLang="en-US" b="1">
              <a:solidFill>
                <a:schemeClr val="bg1"/>
              </a:solidFill>
              <a:ea typeface="仿宋_GB2312" pitchFamily="49" charset="-122"/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895350" y="1489075"/>
            <a:ext cx="7820025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rgbClr val="FFFF00"/>
                </a:solidFill>
                <a:ea typeface="楷体_GB2312"/>
                <a:cs typeface="楷体_GB2312"/>
              </a:rPr>
              <a:t> 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不要被眼前的利益所束缚  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（甩开膀子干！）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舍得用脑   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（先傻想，后创新。强行突破</a:t>
            </a:r>
            <a:b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自己的思维空间）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投资自己的智力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追求完美，习惯养成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73FFFF"/>
              </a:buClr>
            </a:pPr>
            <a:endParaRPr lang="zh-CN" altLang="en-US" b="1">
              <a:solidFill>
                <a:srgbClr val="FFFF00"/>
              </a:solidFill>
              <a:latin typeface="楷体_GB2312"/>
              <a:ea typeface="楷体_GB2312"/>
              <a:cs typeface="楷体_GB2312"/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ChangeArrowheads="1"/>
          </p:cNvSpPr>
          <p:nvPr/>
        </p:nvSpPr>
        <p:spPr bwMode="auto">
          <a:xfrm>
            <a:off x="2555875" y="2997200"/>
            <a:ext cx="4495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40458C"/>
                </a:solidFill>
                <a:ea typeface="黑体" panose="02010609060101010101" pitchFamily="49" charset="-122"/>
              </a:rPr>
              <a:t>应超出老师的教授方法</a:t>
            </a:r>
          </a:p>
        </p:txBody>
      </p:sp>
      <p:sp>
        <p:nvSpPr>
          <p:cNvPr id="43011" name="Rectangle 6"/>
          <p:cNvSpPr>
            <a:spLocks noChangeArrowheads="1"/>
          </p:cNvSpPr>
          <p:nvPr/>
        </p:nvSpPr>
        <p:spPr bwMode="auto">
          <a:xfrm>
            <a:off x="2555875" y="3933825"/>
            <a:ext cx="5472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40458C"/>
                </a:solidFill>
                <a:ea typeface="黑体" panose="02010609060101010101" pitchFamily="49" charset="-122"/>
              </a:rPr>
              <a:t>形象化教学和抽象化教学并举</a:t>
            </a:r>
          </a:p>
        </p:txBody>
      </p:sp>
      <p:sp>
        <p:nvSpPr>
          <p:cNvPr id="43012" name="Rectangle 7"/>
          <p:cNvSpPr>
            <a:spLocks noChangeArrowheads="1"/>
          </p:cNvSpPr>
          <p:nvPr/>
        </p:nvSpPr>
        <p:spPr bwMode="auto">
          <a:xfrm>
            <a:off x="2555875" y="4868863"/>
            <a:ext cx="5472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E24C05"/>
                </a:solidFill>
                <a:ea typeface="黑体" panose="02010609060101010101" pitchFamily="49" charset="-122"/>
              </a:rPr>
              <a:t>具象←→抽象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00298" y="1701217"/>
            <a:ext cx="41434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FF3300"/>
                </a:solidFill>
                <a:ea typeface="黑体" pitchFamily="2" charset="-122"/>
              </a:rPr>
              <a:t>六、学习方法和模式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hoto-lijiang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-26988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ChangeArrowheads="1"/>
          </p:cNvSpPr>
          <p:nvPr/>
        </p:nvSpPr>
        <p:spPr bwMode="auto">
          <a:xfrm>
            <a:off x="1368425" y="1204913"/>
            <a:ext cx="7632700" cy="436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endParaRPr lang="en-US" altLang="zh-CN" b="1">
              <a:solidFill>
                <a:srgbClr val="FFFF00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rgbClr val="FFFF00"/>
                </a:solidFill>
                <a:latin typeface="楷体_GB2312"/>
                <a:ea typeface="楷体_GB2312"/>
                <a:cs typeface="楷体_GB2312"/>
              </a:rPr>
              <a:t>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主动学习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（有更大的自由度）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自主学习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（培养自学能力和创新能力）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拓展学习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（难度更大的教材，参考书）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	飞掠式学习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突击学习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（迎接考试）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傻想式学习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（强行突破思维空间边界）</a:t>
            </a:r>
            <a:endParaRPr lang="zh-CN" altLang="en-US" sz="2400">
              <a:solidFill>
                <a:srgbClr val="40458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1908175" y="725488"/>
            <a:ext cx="6769100" cy="50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endParaRPr lang="en-US" altLang="zh-CN" b="1">
              <a:solidFill>
                <a:srgbClr val="FFFF00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rgbClr val="FFFF00"/>
                </a:solidFill>
                <a:latin typeface="楷体_GB2312"/>
                <a:ea typeface="楷体_GB2312"/>
                <a:cs typeface="楷体_GB2312"/>
              </a:rPr>
              <a:t>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启发式学习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问题导向式学习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基于案例的学习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	基于讨论的学习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基于多媒体的学习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任务驱动的学习</a:t>
            </a:r>
          </a:p>
          <a:p>
            <a:pPr eaLnBrk="1" hangingPunct="1"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虚拟情境学习法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ChangeArrowheads="1"/>
          </p:cNvSpPr>
          <p:nvPr/>
        </p:nvSpPr>
        <p:spPr bwMode="auto">
          <a:xfrm>
            <a:off x="1476375" y="935038"/>
            <a:ext cx="7391400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endParaRPr lang="en-US" altLang="zh-CN" b="1">
              <a:solidFill>
                <a:srgbClr val="FFFF00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40458C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rgbClr val="FFFF00"/>
                </a:solidFill>
                <a:latin typeface="楷体_GB2312"/>
                <a:ea typeface="楷体_GB2312"/>
                <a:cs typeface="楷体_GB2312"/>
              </a:rPr>
              <a:t> </a:t>
            </a:r>
            <a:r>
              <a:rPr lang="en-US" altLang="zh-CN">
                <a:solidFill>
                  <a:srgbClr val="E24C05"/>
                </a:solidFill>
                <a:latin typeface="Tahoma" panose="020B0604030504040204" pitchFamily="34" charset="0"/>
                <a:ea typeface="楷体_GB2312"/>
                <a:cs typeface="楷体_GB2312"/>
              </a:rPr>
              <a:t>Learning by Doing 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40458C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>
                <a:solidFill>
                  <a:srgbClr val="FFFF00"/>
                </a:solidFill>
                <a:latin typeface="Tahoma" panose="020B0604030504040204" pitchFamily="34" charset="0"/>
                <a:ea typeface="楷体_GB2312"/>
                <a:cs typeface="楷体_GB2312"/>
              </a:rPr>
              <a:t> </a:t>
            </a:r>
            <a:r>
              <a:rPr lang="en-US" altLang="zh-CN">
                <a:solidFill>
                  <a:srgbClr val="FF3399"/>
                </a:solidFill>
                <a:latin typeface="Tahoma" panose="020B0604030504040204" pitchFamily="34" charset="0"/>
                <a:ea typeface="楷体_GB2312"/>
                <a:cs typeface="楷体_GB2312"/>
              </a:rPr>
              <a:t>Learning by Teaching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40458C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>
                <a:solidFill>
                  <a:srgbClr val="FFFF00"/>
                </a:solidFill>
                <a:latin typeface="Tahoma" panose="020B0604030504040204" pitchFamily="34" charset="0"/>
                <a:ea typeface="楷体_GB2312"/>
                <a:cs typeface="楷体_GB2312"/>
              </a:rPr>
              <a:t> </a:t>
            </a:r>
            <a:r>
              <a:rPr lang="en-US" altLang="zh-CN">
                <a:solidFill>
                  <a:srgbClr val="40458C"/>
                </a:solidFill>
                <a:latin typeface="Tahoma" panose="020B0604030504040204" pitchFamily="34" charset="0"/>
                <a:ea typeface="楷体_GB2312"/>
                <a:cs typeface="楷体_GB2312"/>
              </a:rPr>
              <a:t>Learning by Abstracting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40458C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>
                <a:solidFill>
                  <a:srgbClr val="FF99FF"/>
                </a:solidFill>
                <a:latin typeface="Tahoma" panose="020B0604030504040204" pitchFamily="34" charset="0"/>
                <a:ea typeface="楷体_GB2312"/>
                <a:cs typeface="楷体_GB2312"/>
              </a:rPr>
              <a:t> </a:t>
            </a:r>
            <a:r>
              <a:rPr lang="en-US" altLang="zh-CN">
                <a:solidFill>
                  <a:srgbClr val="FFB601"/>
                </a:solidFill>
                <a:latin typeface="Tahoma" panose="020B0604030504040204" pitchFamily="34" charset="0"/>
                <a:ea typeface="楷体_GB2312"/>
                <a:cs typeface="楷体_GB2312"/>
              </a:rPr>
              <a:t>Learning by Analogy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40458C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>
                <a:solidFill>
                  <a:srgbClr val="FF99FF"/>
                </a:solidFill>
                <a:latin typeface="Tahoma" panose="020B0604030504040204" pitchFamily="34" charset="0"/>
                <a:ea typeface="楷体_GB2312"/>
                <a:cs typeface="楷体_GB2312"/>
              </a:rPr>
              <a:t> </a:t>
            </a:r>
            <a:r>
              <a:rPr lang="en-US" altLang="zh-CN">
                <a:solidFill>
                  <a:srgbClr val="00CC00"/>
                </a:solidFill>
                <a:latin typeface="Tahoma" panose="020B0604030504040204" pitchFamily="34" charset="0"/>
                <a:ea typeface="楷体_GB2312"/>
                <a:cs typeface="楷体_GB2312"/>
              </a:rPr>
              <a:t>Learing by Simulating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endParaRPr lang="en-US" altLang="zh-CN">
              <a:solidFill>
                <a:srgbClr val="FF99FF"/>
              </a:solidFill>
              <a:latin typeface="Tahoma" panose="020B0604030504040204" pitchFamily="34" charset="0"/>
              <a:ea typeface="楷体_GB2312"/>
              <a:cs typeface="楷体_GB231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Char char="q"/>
            </a:pPr>
            <a:endParaRPr lang="en-US" altLang="zh-CN">
              <a:solidFill>
                <a:srgbClr val="FF99FF"/>
              </a:solidFill>
              <a:latin typeface="Tahoma" panose="020B0604030504040204" pitchFamily="34" charset="0"/>
              <a:ea typeface="楷体_GB2312"/>
              <a:cs typeface="楷体_GB2312"/>
            </a:endParaRP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ChangeArrowheads="1"/>
          </p:cNvSpPr>
          <p:nvPr/>
        </p:nvSpPr>
        <p:spPr bwMode="auto">
          <a:xfrm>
            <a:off x="1763713" y="1628775"/>
            <a:ext cx="6911975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N.M. Dixon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指出：我们记住了我们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听到的</a:t>
            </a:r>
            <a:r>
              <a:rPr lang="en-US" altLang="zh-CN">
                <a:solidFill>
                  <a:srgbClr val="CC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10%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看到的</a:t>
            </a:r>
            <a:r>
              <a:rPr lang="en-US" altLang="zh-CN">
                <a:solidFill>
                  <a:srgbClr val="CC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15%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边看边听的</a:t>
            </a:r>
            <a:r>
              <a:rPr lang="en-US" altLang="zh-CN">
                <a:solidFill>
                  <a:srgbClr val="CC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20%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所做的</a:t>
            </a:r>
            <a:r>
              <a:rPr lang="en-US" altLang="zh-CN">
                <a:solidFill>
                  <a:srgbClr val="CC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60%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积极去做并得到响应的</a:t>
            </a:r>
            <a:r>
              <a:rPr lang="en-US" altLang="zh-CN">
                <a:solidFill>
                  <a:srgbClr val="CC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80%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3200">
                <a:solidFill>
                  <a:srgbClr val="CC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给他人讲授的</a:t>
            </a:r>
            <a:r>
              <a:rPr lang="en-US" altLang="zh-CN" sz="3200">
                <a:solidFill>
                  <a:srgbClr val="CC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90%</a:t>
            </a:r>
            <a:r>
              <a:rPr lang="zh-CN" altLang="en-US" sz="2400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10F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527" name="Group 143"/>
          <p:cNvGraphicFramePr>
            <a:graphicFrameLocks noGrp="1"/>
          </p:cNvGraphicFramePr>
          <p:nvPr>
            <p:ph/>
          </p:nvPr>
        </p:nvGraphicFramePr>
        <p:xfrm>
          <a:off x="468313" y="404813"/>
          <a:ext cx="8229600" cy="6048376"/>
        </p:xfrm>
        <a:graphic>
          <a:graphicData uri="http://schemas.openxmlformats.org/drawingml/2006/table">
            <a:tbl>
              <a:tblPr/>
              <a:tblGrid>
                <a:gridCol w="1966912"/>
                <a:gridCol w="2041525"/>
                <a:gridCol w="4221163"/>
              </a:tblGrid>
              <a:tr h="4429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教学内容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关联举例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描述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存储器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映象规则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阅览室的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位置分配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所有位置都可以随便坐？每个人只有一个位置可以坐？每个人只能去某个指定的阅览室，但在这个阅览室是所有位置都可以随便坐？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替换算法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官位的替换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若来了一位新官，要替换掉一个老官，谁下？抽签？轮流坐庄？看过去的业绩？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</a:tr>
              <a:tr h="7175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流水线技术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工业生产流水线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卓别林的电影：摩登时代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</a:tr>
              <a:tr h="992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局部性原理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Windows 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桌面，衣柜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Windows 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桌面：把最近常用的程序拖到桌面上；衣柜：不同季节里放的是应时的服装。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</a:tr>
              <a:tr h="9937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Tomasulo</a:t>
                      </a: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算法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工厂车间加工任务的调度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当本次任务要加工的半成品尚未出来时，加工任务照样可以调度出去，只需采用预约单机制。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</a:tr>
              <a:tr h="7175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大概率事件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优先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好钢用在刀刃上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用最好的方法解决最重要的问题。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553200" y="4419600"/>
            <a:ext cx="12192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1524000" y="2133600"/>
            <a:ext cx="838200" cy="685800"/>
          </a:xfrm>
          <a:prstGeom prst="rect">
            <a:avLst/>
          </a:prstGeom>
          <a:solidFill>
            <a:srgbClr val="66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2895600" y="2133600"/>
            <a:ext cx="838200" cy="6858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267200" y="2133600"/>
            <a:ext cx="838200" cy="685800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5638800" y="2133600"/>
            <a:ext cx="838200" cy="68580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7010400" y="2133600"/>
            <a:ext cx="838200" cy="685800"/>
          </a:xfrm>
          <a:prstGeom prst="rect">
            <a:avLst/>
          </a:pr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3886200" y="4876800"/>
            <a:ext cx="1219200" cy="11430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/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2209800" y="5029200"/>
            <a:ext cx="1447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任务分发和调度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6705600" y="61722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仓 库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1100138" y="1557338"/>
            <a:ext cx="1887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加工车间</a:t>
            </a:r>
            <a:r>
              <a:rPr lang="en-US" altLang="zh-CN" sz="2400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 flipH="1" flipV="1">
            <a:off x="2057400" y="2895600"/>
            <a:ext cx="2133600" cy="198120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 flipH="1" flipV="1">
            <a:off x="3276600" y="2819400"/>
            <a:ext cx="1066800" cy="205740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 flipV="1">
            <a:off x="4495800" y="2819400"/>
            <a:ext cx="152400" cy="205740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 flipV="1">
            <a:off x="4724400" y="2819400"/>
            <a:ext cx="1143000" cy="205740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 flipV="1">
            <a:off x="4876800" y="2819400"/>
            <a:ext cx="2362200" cy="2057400"/>
          </a:xfrm>
          <a:prstGeom prst="line">
            <a:avLst/>
          </a:prstGeom>
          <a:noFill/>
          <a:ln w="12700">
            <a:solidFill>
              <a:srgbClr val="FFFF66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1219200" y="2590800"/>
            <a:ext cx="228600" cy="2286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70" name="Rectangle 18"/>
          <p:cNvSpPr>
            <a:spLocks noChangeArrowheads="1"/>
          </p:cNvSpPr>
          <p:nvPr/>
        </p:nvSpPr>
        <p:spPr bwMode="auto">
          <a:xfrm>
            <a:off x="2590800" y="2590800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71" name="Rectangle 19"/>
          <p:cNvSpPr>
            <a:spLocks noChangeArrowheads="1"/>
          </p:cNvSpPr>
          <p:nvPr/>
        </p:nvSpPr>
        <p:spPr bwMode="auto">
          <a:xfrm>
            <a:off x="3962400" y="2590800"/>
            <a:ext cx="228600" cy="228600"/>
          </a:xfrm>
          <a:prstGeom prst="rect">
            <a:avLst/>
          </a:prstGeom>
          <a:solidFill>
            <a:srgbClr val="66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72" name="Rectangle 20"/>
          <p:cNvSpPr>
            <a:spLocks noChangeArrowheads="1"/>
          </p:cNvSpPr>
          <p:nvPr/>
        </p:nvSpPr>
        <p:spPr bwMode="auto">
          <a:xfrm>
            <a:off x="5334000" y="2590800"/>
            <a:ext cx="228600" cy="228600"/>
          </a:xfrm>
          <a:prstGeom prst="rect">
            <a:avLst/>
          </a:prstGeom>
          <a:solidFill>
            <a:srgbClr val="FF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73" name="Rectangle 21"/>
          <p:cNvSpPr>
            <a:spLocks noChangeArrowheads="1"/>
          </p:cNvSpPr>
          <p:nvPr/>
        </p:nvSpPr>
        <p:spPr bwMode="auto">
          <a:xfrm>
            <a:off x="6705600" y="2590800"/>
            <a:ext cx="228600" cy="228600"/>
          </a:xfrm>
          <a:prstGeom prst="rect">
            <a:avLst/>
          </a:prstGeom>
          <a:solidFill>
            <a:srgbClr val="66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74" name="Rectangle 22"/>
          <p:cNvSpPr>
            <a:spLocks noChangeArrowheads="1"/>
          </p:cNvSpPr>
          <p:nvPr/>
        </p:nvSpPr>
        <p:spPr bwMode="auto">
          <a:xfrm>
            <a:off x="6767513" y="4648200"/>
            <a:ext cx="838200" cy="228600"/>
          </a:xfrm>
          <a:prstGeom prst="rect">
            <a:avLst/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6762750" y="5084763"/>
            <a:ext cx="838200" cy="228600"/>
            <a:chOff x="4260" y="2688"/>
            <a:chExt cx="528" cy="144"/>
          </a:xfrm>
        </p:grpSpPr>
        <p:sp>
          <p:nvSpPr>
            <p:cNvPr id="149528" name="Rectangle 24"/>
            <p:cNvSpPr>
              <a:spLocks noChangeArrowheads="1"/>
            </p:cNvSpPr>
            <p:nvPr/>
          </p:nvSpPr>
          <p:spPr bwMode="auto">
            <a:xfrm>
              <a:off x="4260" y="2688"/>
              <a:ext cx="528" cy="14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rgbClr val="FFFFFF"/>
                </a:gs>
                <a:gs pos="100000">
                  <a:schemeClr val="bg2"/>
                </a:gs>
              </a:gsLst>
              <a:lin ang="54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9202" name="Rectangle 25"/>
            <p:cNvSpPr>
              <a:spLocks noChangeArrowheads="1"/>
            </p:cNvSpPr>
            <p:nvPr/>
          </p:nvSpPr>
          <p:spPr bwMode="auto">
            <a:xfrm>
              <a:off x="4263" y="2688"/>
              <a:ext cx="144" cy="144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770688" y="5084763"/>
            <a:ext cx="838200" cy="228600"/>
            <a:chOff x="4260" y="2688"/>
            <a:chExt cx="528" cy="144"/>
          </a:xfrm>
        </p:grpSpPr>
        <p:sp>
          <p:nvSpPr>
            <p:cNvPr id="149531" name="Rectangle 27"/>
            <p:cNvSpPr>
              <a:spLocks noChangeArrowheads="1"/>
            </p:cNvSpPr>
            <p:nvPr/>
          </p:nvSpPr>
          <p:spPr bwMode="auto">
            <a:xfrm>
              <a:off x="4260" y="2688"/>
              <a:ext cx="528" cy="14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rgbClr val="FFFFFF"/>
                </a:gs>
                <a:gs pos="100000">
                  <a:schemeClr val="bg2"/>
                </a:gs>
              </a:gsLst>
              <a:lin ang="54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9200" name="Rectangle 28"/>
            <p:cNvSpPr>
              <a:spLocks noChangeArrowheads="1"/>
            </p:cNvSpPr>
            <p:nvPr/>
          </p:nvSpPr>
          <p:spPr bwMode="auto">
            <a:xfrm>
              <a:off x="4263" y="2688"/>
              <a:ext cx="144" cy="144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9177" name="Line 29"/>
          <p:cNvSpPr>
            <a:spLocks noChangeShapeType="1"/>
          </p:cNvSpPr>
          <p:nvPr/>
        </p:nvSpPr>
        <p:spPr bwMode="auto">
          <a:xfrm>
            <a:off x="4038600" y="1676400"/>
            <a:ext cx="4343400" cy="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78" name="Line 30"/>
          <p:cNvSpPr>
            <a:spLocks noChangeShapeType="1"/>
          </p:cNvSpPr>
          <p:nvPr/>
        </p:nvSpPr>
        <p:spPr bwMode="auto">
          <a:xfrm>
            <a:off x="8382000" y="1676400"/>
            <a:ext cx="0" cy="35814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79" name="Line 31"/>
          <p:cNvSpPr>
            <a:spLocks noChangeShapeType="1"/>
          </p:cNvSpPr>
          <p:nvPr/>
        </p:nvSpPr>
        <p:spPr bwMode="auto">
          <a:xfrm flipH="1">
            <a:off x="7772400" y="5257800"/>
            <a:ext cx="609600" cy="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80" name="Line 32"/>
          <p:cNvSpPr>
            <a:spLocks noChangeShapeType="1"/>
          </p:cNvSpPr>
          <p:nvPr/>
        </p:nvSpPr>
        <p:spPr bwMode="auto">
          <a:xfrm flipH="1">
            <a:off x="3733800" y="2286000"/>
            <a:ext cx="304800" cy="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81" name="Line 33"/>
          <p:cNvSpPr>
            <a:spLocks noChangeShapeType="1"/>
          </p:cNvSpPr>
          <p:nvPr/>
        </p:nvSpPr>
        <p:spPr bwMode="auto">
          <a:xfrm>
            <a:off x="4038600" y="1676400"/>
            <a:ext cx="0" cy="6096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82" name="Line 34"/>
          <p:cNvSpPr>
            <a:spLocks noChangeShapeType="1"/>
          </p:cNvSpPr>
          <p:nvPr/>
        </p:nvSpPr>
        <p:spPr bwMode="auto">
          <a:xfrm flipH="1">
            <a:off x="7848600" y="2400300"/>
            <a:ext cx="533400" cy="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83" name="Line 35"/>
          <p:cNvSpPr>
            <a:spLocks noChangeShapeType="1"/>
          </p:cNvSpPr>
          <p:nvPr/>
        </p:nvSpPr>
        <p:spPr bwMode="auto">
          <a:xfrm>
            <a:off x="6076950" y="1676400"/>
            <a:ext cx="0" cy="4572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84" name="Line 36"/>
          <p:cNvSpPr>
            <a:spLocks noChangeShapeType="1"/>
          </p:cNvSpPr>
          <p:nvPr/>
        </p:nvSpPr>
        <p:spPr bwMode="auto">
          <a:xfrm>
            <a:off x="5486400" y="2819400"/>
            <a:ext cx="1295400" cy="2286000"/>
          </a:xfrm>
          <a:prstGeom prst="line">
            <a:avLst/>
          </a:prstGeom>
          <a:noFill/>
          <a:ln w="38100" cap="rnd">
            <a:solidFill>
              <a:srgbClr val="66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85" name="Text Box 37"/>
          <p:cNvSpPr txBox="1">
            <a:spLocks noChangeArrowheads="1"/>
          </p:cNvSpPr>
          <p:nvPr/>
        </p:nvSpPr>
        <p:spPr bwMode="auto">
          <a:xfrm>
            <a:off x="1187450" y="40767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标识</a:t>
            </a:r>
          </a:p>
        </p:txBody>
      </p:sp>
      <p:sp>
        <p:nvSpPr>
          <p:cNvPr id="49186" name="Text Box 38"/>
          <p:cNvSpPr txBox="1">
            <a:spLocks noChangeArrowheads="1"/>
          </p:cNvSpPr>
          <p:nvPr/>
        </p:nvSpPr>
        <p:spPr bwMode="auto">
          <a:xfrm>
            <a:off x="685800" y="5334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64EC7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Tomasulo</a:t>
            </a:r>
            <a:r>
              <a:rPr lang="zh-CN" altLang="en-US" sz="2400">
                <a:solidFill>
                  <a:srgbClr val="64EC7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算法与工厂加工</a:t>
            </a:r>
          </a:p>
        </p:txBody>
      </p:sp>
      <p:sp>
        <p:nvSpPr>
          <p:cNvPr id="149543" name="Rectangle 39"/>
          <p:cNvSpPr>
            <a:spLocks noChangeArrowheads="1"/>
          </p:cNvSpPr>
          <p:nvPr/>
        </p:nvSpPr>
        <p:spPr bwMode="auto">
          <a:xfrm>
            <a:off x="6745288" y="4652963"/>
            <a:ext cx="838200" cy="228600"/>
          </a:xfrm>
          <a:prstGeom prst="rect">
            <a:avLst/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9188" name="Group 40"/>
          <p:cNvGrpSpPr>
            <a:grpSpLocks/>
          </p:cNvGrpSpPr>
          <p:nvPr/>
        </p:nvGrpSpPr>
        <p:grpSpPr bwMode="auto">
          <a:xfrm>
            <a:off x="6757988" y="5084763"/>
            <a:ext cx="838200" cy="228600"/>
            <a:chOff x="4260" y="2688"/>
            <a:chExt cx="528" cy="144"/>
          </a:xfrm>
        </p:grpSpPr>
        <p:sp>
          <p:nvSpPr>
            <p:cNvPr id="149545" name="Rectangle 41"/>
            <p:cNvSpPr>
              <a:spLocks noChangeArrowheads="1"/>
            </p:cNvSpPr>
            <p:nvPr/>
          </p:nvSpPr>
          <p:spPr bwMode="auto">
            <a:xfrm>
              <a:off x="4260" y="2688"/>
              <a:ext cx="528" cy="14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rgbClr val="FFFFFF"/>
                </a:gs>
                <a:gs pos="100000">
                  <a:schemeClr val="bg2"/>
                </a:gs>
              </a:gsLst>
              <a:lin ang="5400000" scaled="1"/>
            </a:gra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600">
                <a:solidFill>
                  <a:schemeClr val="bg1"/>
                </a:solidFill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9198" name="Rectangle 42"/>
            <p:cNvSpPr>
              <a:spLocks noChangeArrowheads="1"/>
            </p:cNvSpPr>
            <p:nvPr/>
          </p:nvSpPr>
          <p:spPr bwMode="auto">
            <a:xfrm>
              <a:off x="4263" y="2688"/>
              <a:ext cx="144" cy="144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6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9189" name="Text Box 47"/>
          <p:cNvSpPr txBox="1">
            <a:spLocks noChangeArrowheads="1"/>
          </p:cNvSpPr>
          <p:nvPr/>
        </p:nvSpPr>
        <p:spPr bwMode="auto">
          <a:xfrm>
            <a:off x="6732588" y="5265738"/>
            <a:ext cx="936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预约单</a:t>
            </a:r>
          </a:p>
        </p:txBody>
      </p:sp>
      <p:sp>
        <p:nvSpPr>
          <p:cNvPr id="49190" name="Rectangle 48"/>
          <p:cNvSpPr>
            <a:spLocks noChangeArrowheads="1"/>
          </p:cNvSpPr>
          <p:nvPr/>
        </p:nvSpPr>
        <p:spPr bwMode="auto">
          <a:xfrm>
            <a:off x="827088" y="4508500"/>
            <a:ext cx="228600" cy="2286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91" name="Rectangle 49"/>
          <p:cNvSpPr>
            <a:spLocks noChangeArrowheads="1"/>
          </p:cNvSpPr>
          <p:nvPr/>
        </p:nvSpPr>
        <p:spPr bwMode="auto">
          <a:xfrm>
            <a:off x="1116013" y="4508500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92" name="Rectangle 50"/>
          <p:cNvSpPr>
            <a:spLocks noChangeArrowheads="1"/>
          </p:cNvSpPr>
          <p:nvPr/>
        </p:nvSpPr>
        <p:spPr bwMode="auto">
          <a:xfrm>
            <a:off x="1403350" y="4508500"/>
            <a:ext cx="228600" cy="228600"/>
          </a:xfrm>
          <a:prstGeom prst="rect">
            <a:avLst/>
          </a:prstGeom>
          <a:solidFill>
            <a:srgbClr val="66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93" name="Rectangle 51"/>
          <p:cNvSpPr>
            <a:spLocks noChangeArrowheads="1"/>
          </p:cNvSpPr>
          <p:nvPr/>
        </p:nvSpPr>
        <p:spPr bwMode="auto">
          <a:xfrm>
            <a:off x="1692275" y="4508500"/>
            <a:ext cx="228600" cy="228600"/>
          </a:xfrm>
          <a:prstGeom prst="rect">
            <a:avLst/>
          </a:prstGeom>
          <a:solidFill>
            <a:srgbClr val="FF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94" name="Rectangle 52"/>
          <p:cNvSpPr>
            <a:spLocks noChangeArrowheads="1"/>
          </p:cNvSpPr>
          <p:nvPr/>
        </p:nvSpPr>
        <p:spPr bwMode="auto">
          <a:xfrm>
            <a:off x="1979613" y="4508500"/>
            <a:ext cx="228600" cy="228600"/>
          </a:xfrm>
          <a:prstGeom prst="rect">
            <a:avLst/>
          </a:prstGeom>
          <a:solidFill>
            <a:srgbClr val="66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6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195" name="Text Box 53"/>
          <p:cNvSpPr txBox="1">
            <a:spLocks noChangeArrowheads="1"/>
          </p:cNvSpPr>
          <p:nvPr/>
        </p:nvSpPr>
        <p:spPr bwMode="auto">
          <a:xfrm>
            <a:off x="3203575" y="1557338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49196" name="Text Box 54"/>
          <p:cNvSpPr txBox="1">
            <a:spLocks noChangeArrowheads="1"/>
          </p:cNvSpPr>
          <p:nvPr/>
        </p:nvSpPr>
        <p:spPr bwMode="auto">
          <a:xfrm>
            <a:off x="5940425" y="2781300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-1.85185E-6 L 0.06805 0.07778 L 0.13333 0.07778 L 0.13333 -0.45 L -0.34306 -0.45 L -0.34306 -0.35926 L -0.42084 -0.31481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1495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6.2963E-6 L 0.12917 0.00926 L 0.12917 -0.51296 L -0.34583 -0.51296 L -0.34583 -0.42222 L -0.42222 -0.42036 " pathEditMode="relative" ptsTypes="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12778 0.0074 L 0.12778 -0.41111 L 0.025 -0.41111 " pathEditMode="relative" ptsTypes="AA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2339975" y="1628775"/>
            <a:ext cx="449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>
                <a:solidFill>
                  <a:srgbClr val="E24C05"/>
                </a:solidFill>
                <a:ea typeface="黑体" panose="02010609060101010101" pitchFamily="49" charset="-122"/>
              </a:rPr>
              <a:t>八、用好互联网</a:t>
            </a:r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1331913" y="2133600"/>
            <a:ext cx="7596187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318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73FFFF"/>
              </a:buClr>
              <a:buSzPct val="75000"/>
              <a:buFont typeface="Wingdings" panose="05000000000000000000" pitchFamily="2" charset="2"/>
              <a:buNone/>
            </a:pPr>
            <a:endParaRPr lang="en-US" altLang="zh-CN" b="1">
              <a:solidFill>
                <a:srgbClr val="FFFF00"/>
              </a:solidFill>
              <a:latin typeface="楷体_GB2312"/>
              <a:ea typeface="楷体_GB2312"/>
              <a:cs typeface="楷体_GB231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rgbClr val="FFFF00"/>
                </a:solidFill>
                <a:latin typeface="楷体_GB2312"/>
                <a:ea typeface="楷体_GB2312"/>
                <a:cs typeface="楷体_GB2312"/>
              </a:rPr>
              <a:t>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百度知道，百度百科     </a:t>
            </a:r>
            <a:r>
              <a:rPr lang="zh-CN" altLang="en-US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什么是</a:t>
            </a:r>
            <a:r>
              <a:rPr lang="en-US" altLang="zh-CN">
                <a:solidFill>
                  <a:srgbClr val="E24C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×××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快速地找到所要的信息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图书、出行、生活、</a:t>
            </a: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 …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zh-CN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博客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3399"/>
              </a:buClr>
              <a:buSzPct val="75000"/>
              <a:buFont typeface="Wingdings" panose="05000000000000000000" pitchFamily="2" charset="2"/>
              <a:buChar char="q"/>
            </a:pPr>
            <a:r>
              <a:rPr lang="zh-CN" altLang="en-US">
                <a:solidFill>
                  <a:srgbClr val="40458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微博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192"/>
            <a:ext cx="9144000" cy="6071616"/>
          </a:xfrm>
          <a:prstGeom prst="rect">
            <a:avLst/>
          </a:prstGeom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6632"/>
            <a:ext cx="5326303" cy="6597352"/>
          </a:xfrm>
          <a:prstGeom prst="rect">
            <a:avLst/>
          </a:prstGeom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8640"/>
            <a:ext cx="4952360" cy="6480720"/>
          </a:xfrm>
          <a:prstGeom prst="rect">
            <a:avLst/>
          </a:prstGeom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050" descr="photo-sunris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-12700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222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20070128093439_782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68263"/>
            <a:ext cx="9504363" cy="674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59"/>
            <a:ext cx="9144000" cy="6085882"/>
          </a:xfrm>
          <a:prstGeom prst="rect">
            <a:avLst/>
          </a:prstGeom>
        </p:spPr>
      </p:pic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1619250" y="660400"/>
            <a:ext cx="6523038" cy="9636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4400">
                <a:solidFill>
                  <a:srgbClr val="FFFF00"/>
                </a:solidFill>
                <a:ea typeface="黑体" panose="02010609060101010101" pitchFamily="49" charset="-122"/>
              </a:rPr>
              <a:t>祝大家有个美好的未来！</a:t>
            </a:r>
          </a:p>
        </p:txBody>
      </p:sp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作品-007-1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-26988"/>
            <a:ext cx="7232650" cy="723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 descr="作品-003-1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-53975"/>
            <a:ext cx="7345362" cy="701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84187"/>
      </p:ext>
    </p:extLst>
  </p:cSld>
  <p:clrMapOvr>
    <a:masterClrMapping/>
  </p:clrMapOvr>
  <p:transition advClick="0">
    <p:pull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FFFF"/>
      </a:hlink>
      <a:folHlink>
        <a:srgbClr val="00FFFF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1140</Words>
  <Application>Microsoft Office PowerPoint</Application>
  <PresentationFormat>全屏显示(4:3)</PresentationFormat>
  <Paragraphs>215</Paragraphs>
  <Slides>52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7" baseType="lpstr">
      <vt:lpstr>仿宋_GB2312</vt:lpstr>
      <vt:lpstr>黑体</vt:lpstr>
      <vt:lpstr>华文琥珀</vt:lpstr>
      <vt:lpstr>华文隶书</vt:lpstr>
      <vt:lpstr>华文行楷</vt:lpstr>
      <vt:lpstr>楷体</vt:lpstr>
      <vt:lpstr>楷体_GB2312</vt:lpstr>
      <vt:lpstr>隶书</vt:lpstr>
      <vt:lpstr>宋体</vt:lpstr>
      <vt:lpstr>微软雅黑</vt:lpstr>
      <vt:lpstr>Tahoma</vt:lpstr>
      <vt:lpstr>Times New Roman</vt:lpstr>
      <vt:lpstr>Wingdings</vt:lpstr>
      <vt:lpstr>默认设计模板</vt:lpstr>
      <vt:lpstr>剪辑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IINCHINA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HECONG</dc:creator>
  <cp:lastModifiedBy>Windows 用户</cp:lastModifiedBy>
  <cp:revision>184</cp:revision>
  <dcterms:created xsi:type="dcterms:W3CDTF">1999-06-21T03:25:47Z</dcterms:created>
  <dcterms:modified xsi:type="dcterms:W3CDTF">2021-10-10T08:03:41Z</dcterms:modified>
</cp:coreProperties>
</file>